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4.jpeg" ContentType="image/jpeg"/>
  <Override PartName="/ppt/media/image3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jpeg" ContentType="image/jpeg"/>
  <Override PartName="/ppt/media/image23.gif" ContentType="image/gif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040" y="448920"/>
            <a:ext cx="9001800" cy="102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3280" y="1515240"/>
            <a:ext cx="88700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CAE36C-69A2-4255-9464-E6405B0985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040" y="448920"/>
            <a:ext cx="9001800" cy="102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3280" y="1515240"/>
            <a:ext cx="88700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just">
              <a:spcAft>
                <a:spcPts val="856"/>
              </a:spcAft>
              <a:buNone/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B01FF6-0BE2-4FC1-8670-34FCD79A82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040" y="448920"/>
            <a:ext cx="9001800" cy="102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3280" y="1515240"/>
            <a:ext cx="88700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just">
              <a:spcAft>
                <a:spcPts val="856"/>
              </a:spcAft>
              <a:buNone/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899BF7-C41F-451A-B011-4D17770264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040" y="448920"/>
            <a:ext cx="9001800" cy="102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3280" y="1515240"/>
            <a:ext cx="88700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just">
              <a:spcAft>
                <a:spcPts val="856"/>
              </a:spcAft>
              <a:buNone/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F57A324-D682-442E-A3A0-F4319C7B5E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040" y="448920"/>
            <a:ext cx="9001800" cy="102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3280" y="1515240"/>
            <a:ext cx="88700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just">
              <a:spcAft>
                <a:spcPts val="856"/>
              </a:spcAft>
              <a:buNone/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EF6574-ABCA-4BFA-912D-9A1BC333DC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80360" cy="4251960"/>
          </a:xfrm>
          <a:custGeom>
            <a:avLst/>
            <a:gdLst/>
            <a:ahLst/>
            <a:rect l="0" t="0" r="r" b="b"/>
            <a:pathLst>
              <a:path w="28001" h="11811">
                <a:moveTo>
                  <a:pt x="0" y="11811"/>
                </a:moveTo>
                <a:lnTo>
                  <a:pt x="0" y="0"/>
                </a:lnTo>
                <a:lnTo>
                  <a:pt x="28001" y="0"/>
                </a:lnTo>
                <a:lnTo>
                  <a:pt x="28001" y="7811"/>
                </a:lnTo>
                <a:lnTo>
                  <a:pt x="0" y="11811"/>
                </a:lnTo>
                <a:close/>
              </a:path>
            </a:pathLst>
          </a:custGeom>
          <a:solidFill>
            <a:srgbClr val="dddddd"/>
          </a:solidFill>
          <a:ln w="10800">
            <a:solidFill>
              <a:srgbClr val="999999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 rot="21111000">
            <a:off x="488160" y="260460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ru-RU" sz="5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1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 rot="21111000">
            <a:off x="462960" y="3605760"/>
            <a:ext cx="8802000" cy="33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ctr">
              <a:spcAft>
                <a:spcPts val="11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27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 algn="ctr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1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 algn="ctr">
              <a:spcAft>
                <a:spcPts val="6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 algn="ctr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 algn="ctr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 algn="ctr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 algn="ctr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7019640" y="4913640"/>
            <a:ext cx="288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Liberation Sans Narrow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Liberation Sans Narrow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Liberation Sans Narrow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5579640" y="5129640"/>
            <a:ext cx="432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Liberation Sans Narrow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Liberation Sans Narrow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Liberation Sans Narrow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379640" y="4589640"/>
            <a:ext cx="252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2600" strike="noStrike" u="none">
                <a:solidFill>
                  <a:srgbClr val="000000"/>
                </a:solidFill>
                <a:uFillTx/>
                <a:latin typeface="Liberation Sans Narrow"/>
              </a:defRPr>
            </a:lvl1pPr>
          </a:lstStyle>
          <a:p>
            <a:pPr indent="0" algn="r">
              <a:buNone/>
            </a:pPr>
            <a:fld id="{43361BF8-5FA0-45A4-8111-77FCCDDFC174}" type="slidenum">
              <a:rPr b="0" lang="ru-RU" sz="2600" strike="noStrike" u="none">
                <a:solidFill>
                  <a:srgbClr val="000000"/>
                </a:solidFill>
                <a:uFillTx/>
                <a:latin typeface="Liberation Sans Narrow"/>
              </a:rPr>
              <a:t>&lt;номер&gt;</a:t>
            </a:fld>
            <a:endParaRPr b="0" lang="ru-RU" sz="2600" strike="noStrike" u="none">
              <a:solidFill>
                <a:srgbClr val="000000"/>
              </a:solidFill>
              <a:uFillTx/>
              <a:latin typeface="Liberation Sans Narrow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1096920" y="4388760"/>
            <a:ext cx="8982720" cy="1280880"/>
          </a:xfrm>
          <a:custGeom>
            <a:avLst/>
            <a:gdLst/>
            <a:ahLst/>
            <a:rect l="0" t="0" r="r" b="b"/>
            <a:pathLst>
              <a:path w="24952" h="3558">
                <a:moveTo>
                  <a:pt x="0" y="3558"/>
                </a:moveTo>
                <a:lnTo>
                  <a:pt x="24951" y="3557"/>
                </a:lnTo>
                <a:lnTo>
                  <a:pt x="24952" y="0"/>
                </a:lnTo>
                <a:lnTo>
                  <a:pt x="0" y="3558"/>
                </a:lnTo>
                <a:close/>
              </a:path>
            </a:pathLst>
          </a:custGeom>
          <a:solidFill>
            <a:srgbClr val="dddddd"/>
          </a:solidFill>
          <a:ln w="10800">
            <a:solidFill>
              <a:srgbClr val="999999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"/>
          <p:cNvSpPr/>
          <p:nvPr/>
        </p:nvSpPr>
        <p:spPr>
          <a:xfrm>
            <a:off x="0" y="0"/>
            <a:ext cx="10080000" cy="1509120"/>
          </a:xfrm>
          <a:custGeom>
            <a:avLst/>
            <a:gdLst/>
            <a:ahLst/>
            <a:rect l="0" t="0" r="r" b="b"/>
            <a:pathLst>
              <a:path w="28000" h="4192">
                <a:moveTo>
                  <a:pt x="0" y="4192"/>
                </a:moveTo>
                <a:lnTo>
                  <a:pt x="0" y="0"/>
                </a:lnTo>
                <a:lnTo>
                  <a:pt x="28000" y="0"/>
                </a:lnTo>
                <a:lnTo>
                  <a:pt x="28000" y="191"/>
                </a:lnTo>
                <a:lnTo>
                  <a:pt x="0" y="4192"/>
                </a:lnTo>
                <a:close/>
              </a:path>
            </a:pathLst>
          </a:custGeom>
          <a:solidFill>
            <a:srgbClr val="dddddd"/>
          </a:solidFill>
          <a:ln w="10800">
            <a:solidFill>
              <a:srgbClr val="999999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 rot="21111000">
            <a:off x="90000" y="-1587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3280" y="1515240"/>
            <a:ext cx="88700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just">
              <a:spcAft>
                <a:spcPts val="85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 algn="just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 algn="just">
              <a:spcAft>
                <a:spcPts val="6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 algn="just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 algn="just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 algn="just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 algn="just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4"/>
          </p:nvPr>
        </p:nvSpPr>
        <p:spPr>
          <a:xfrm>
            <a:off x="7019640" y="4913640"/>
            <a:ext cx="288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5"/>
          </p:nvPr>
        </p:nvSpPr>
        <p:spPr>
          <a:xfrm>
            <a:off x="5579640" y="5129640"/>
            <a:ext cx="432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6"/>
          </p:nvPr>
        </p:nvSpPr>
        <p:spPr>
          <a:xfrm>
            <a:off x="7379640" y="4589640"/>
            <a:ext cx="252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2600" strike="noStrike" u="none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fld id="{5E4B5492-6440-4232-B59A-0D0AF192889E}" type="slidenum">
              <a:rPr b="0" lang="ru-RU" sz="2600" strike="noStrike" u="none">
                <a:solidFill>
                  <a:srgbClr val="000000"/>
                </a:solidFill>
                <a:uFillTx/>
                <a:latin typeface="Arial"/>
              </a:rPr>
              <a:t>&lt;номер&gt;</a:t>
            </a:fld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1096920" y="4388760"/>
            <a:ext cx="8982720" cy="1280880"/>
          </a:xfrm>
          <a:custGeom>
            <a:avLst/>
            <a:gdLst/>
            <a:ahLst/>
            <a:rect l="0" t="0" r="r" b="b"/>
            <a:pathLst>
              <a:path w="24952" h="3558">
                <a:moveTo>
                  <a:pt x="0" y="3558"/>
                </a:moveTo>
                <a:lnTo>
                  <a:pt x="24951" y="3557"/>
                </a:lnTo>
                <a:lnTo>
                  <a:pt x="24952" y="0"/>
                </a:lnTo>
                <a:lnTo>
                  <a:pt x="0" y="3558"/>
                </a:lnTo>
                <a:close/>
              </a:path>
            </a:pathLst>
          </a:custGeom>
          <a:solidFill>
            <a:srgbClr val="dddddd"/>
          </a:solidFill>
          <a:ln w="10800">
            <a:solidFill>
              <a:srgbClr val="999999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"/>
          <p:cNvSpPr/>
          <p:nvPr/>
        </p:nvSpPr>
        <p:spPr>
          <a:xfrm>
            <a:off x="0" y="411120"/>
            <a:ext cx="10080000" cy="5258520"/>
          </a:xfrm>
          <a:custGeom>
            <a:avLst/>
            <a:gdLst/>
            <a:ahLst/>
            <a:rect l="0" t="0" r="r" b="b"/>
            <a:pathLst>
              <a:path w="28000" h="14607">
                <a:moveTo>
                  <a:pt x="0" y="14607"/>
                </a:moveTo>
                <a:lnTo>
                  <a:pt x="508" y="14607"/>
                </a:lnTo>
                <a:lnTo>
                  <a:pt x="28000" y="10668"/>
                </a:lnTo>
                <a:lnTo>
                  <a:pt x="28000" y="0"/>
                </a:lnTo>
                <a:lnTo>
                  <a:pt x="0" y="4001"/>
                </a:lnTo>
                <a:lnTo>
                  <a:pt x="0" y="14607"/>
                </a:lnTo>
                <a:close/>
              </a:path>
            </a:pathLst>
          </a:custGeom>
          <a:solidFill>
            <a:srgbClr val="b2b2b2"/>
          </a:solidFill>
          <a:ln w="10800">
            <a:solidFill>
              <a:srgbClr val="999999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"/>
          <p:cNvSpPr/>
          <p:nvPr/>
        </p:nvSpPr>
        <p:spPr>
          <a:xfrm>
            <a:off x="0" y="0"/>
            <a:ext cx="10080360" cy="1714680"/>
          </a:xfrm>
          <a:custGeom>
            <a:avLst/>
            <a:gdLst/>
            <a:ahLst/>
            <a:rect l="0" t="0" r="r" b="b"/>
            <a:pathLst>
              <a:path w="28001" h="4763">
                <a:moveTo>
                  <a:pt x="1" y="4763"/>
                </a:moveTo>
                <a:lnTo>
                  <a:pt x="0" y="0"/>
                </a:lnTo>
                <a:lnTo>
                  <a:pt x="28000" y="0"/>
                </a:lnTo>
                <a:lnTo>
                  <a:pt x="28001" y="762"/>
                </a:lnTo>
                <a:lnTo>
                  <a:pt x="1" y="4763"/>
                </a:lnTo>
                <a:close/>
              </a:path>
            </a:pathLst>
          </a:custGeom>
          <a:solidFill>
            <a:srgbClr val="dddddd"/>
          </a:solidFill>
          <a:ln w="10800">
            <a:solidFill>
              <a:srgbClr val="999999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 rot="21111000">
            <a:off x="92160" y="6732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85240"/>
            <a:ext cx="88700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just">
              <a:spcAft>
                <a:spcPts val="85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 algn="just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 algn="just">
              <a:spcAft>
                <a:spcPts val="6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 algn="just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 algn="just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 algn="just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 algn="just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7"/>
          </p:nvPr>
        </p:nvSpPr>
        <p:spPr>
          <a:xfrm>
            <a:off x="7019640" y="4913640"/>
            <a:ext cx="288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8"/>
          </p:nvPr>
        </p:nvSpPr>
        <p:spPr>
          <a:xfrm>
            <a:off x="5579640" y="5129640"/>
            <a:ext cx="432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9"/>
          </p:nvPr>
        </p:nvSpPr>
        <p:spPr>
          <a:xfrm>
            <a:off x="7379640" y="4589640"/>
            <a:ext cx="252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2600" strike="noStrike" u="none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fld id="{4A4D451E-26A7-4046-BB2C-F5D0B4F58926}" type="slidenum">
              <a:rPr b="0" lang="ru-RU" sz="2600" strike="noStrike" u="none">
                <a:solidFill>
                  <a:srgbClr val="000000"/>
                </a:solidFill>
                <a:uFillTx/>
                <a:latin typeface="Arial"/>
              </a:rPr>
              <a:t>&lt;номер&gt;</a:t>
            </a:fld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/>
          <p:nvPr/>
        </p:nvSpPr>
        <p:spPr>
          <a:xfrm>
            <a:off x="1403640" y="4388760"/>
            <a:ext cx="8676360" cy="1280520"/>
          </a:xfrm>
          <a:custGeom>
            <a:avLst/>
            <a:gdLst/>
            <a:ahLst/>
            <a:rect l="0" t="0" r="r" b="b"/>
            <a:pathLst>
              <a:path w="24101" h="3557">
                <a:moveTo>
                  <a:pt x="0" y="3557"/>
                </a:moveTo>
                <a:lnTo>
                  <a:pt x="24100" y="3557"/>
                </a:lnTo>
                <a:lnTo>
                  <a:pt x="24101" y="0"/>
                </a:lnTo>
                <a:lnTo>
                  <a:pt x="0" y="3557"/>
                </a:lnTo>
                <a:close/>
              </a:path>
            </a:pathLst>
          </a:cu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/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0" y="0"/>
            <a:ext cx="10080000" cy="2400480"/>
          </a:xfrm>
          <a:custGeom>
            <a:avLst/>
            <a:gdLst/>
            <a:ahLst/>
            <a:rect l="0" t="0" r="r" b="b"/>
            <a:pathLst>
              <a:path w="28000" h="6668">
                <a:moveTo>
                  <a:pt x="0" y="6668"/>
                </a:moveTo>
                <a:lnTo>
                  <a:pt x="0" y="0"/>
                </a:lnTo>
                <a:lnTo>
                  <a:pt x="28000" y="0"/>
                </a:lnTo>
                <a:lnTo>
                  <a:pt x="28000" y="2667"/>
                </a:lnTo>
                <a:lnTo>
                  <a:pt x="0" y="6668"/>
                </a:lnTo>
                <a:close/>
              </a:path>
            </a:pathLst>
          </a:cu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/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"/>
          <p:cNvSpPr/>
          <p:nvPr/>
        </p:nvSpPr>
        <p:spPr>
          <a:xfrm>
            <a:off x="0" y="0"/>
            <a:ext cx="10080000" cy="2400480"/>
          </a:xfrm>
          <a:custGeom>
            <a:avLst/>
            <a:gdLst/>
            <a:ahLst/>
            <a:rect l="0" t="0" r="r" b="b"/>
            <a:pathLst>
              <a:path w="28000" h="6668">
                <a:moveTo>
                  <a:pt x="0" y="6668"/>
                </a:moveTo>
                <a:lnTo>
                  <a:pt x="0" y="0"/>
                </a:lnTo>
                <a:lnTo>
                  <a:pt x="28000" y="0"/>
                </a:lnTo>
                <a:lnTo>
                  <a:pt x="28000" y="2667"/>
                </a:lnTo>
                <a:lnTo>
                  <a:pt x="0" y="6668"/>
                </a:lnTo>
                <a:close/>
              </a:path>
            </a:pathLst>
          </a:cu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/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"/>
          <p:cNvSpPr/>
          <p:nvPr/>
        </p:nvSpPr>
        <p:spPr>
          <a:xfrm>
            <a:off x="1403640" y="4388760"/>
            <a:ext cx="8676360" cy="1280520"/>
          </a:xfrm>
          <a:custGeom>
            <a:avLst/>
            <a:gdLst/>
            <a:ahLst/>
            <a:rect l="0" t="0" r="r" b="b"/>
            <a:pathLst>
              <a:path w="24101" h="3557">
                <a:moveTo>
                  <a:pt x="0" y="3557"/>
                </a:moveTo>
                <a:lnTo>
                  <a:pt x="24100" y="3557"/>
                </a:lnTo>
                <a:lnTo>
                  <a:pt x="24101" y="0"/>
                </a:lnTo>
                <a:lnTo>
                  <a:pt x="0" y="3557"/>
                </a:lnTo>
                <a:close/>
              </a:path>
            </a:pathLst>
          </a:cu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/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6480" y="-9720"/>
            <a:ext cx="10080000" cy="2468880"/>
          </a:xfrm>
          <a:custGeom>
            <a:avLst/>
            <a:gdLst/>
            <a:ahLst/>
            <a:rect l="0" t="0" r="r" b="b"/>
            <a:pathLst>
              <a:path w="28000" h="6858">
                <a:moveTo>
                  <a:pt x="0" y="6858"/>
                </a:moveTo>
                <a:lnTo>
                  <a:pt x="0" y="0"/>
                </a:lnTo>
                <a:lnTo>
                  <a:pt x="28000" y="0"/>
                </a:lnTo>
                <a:lnTo>
                  <a:pt x="28000" y="2841"/>
                </a:lnTo>
                <a:lnTo>
                  <a:pt x="0" y="6858"/>
                </a:lnTo>
                <a:close/>
              </a:path>
            </a:pathLst>
          </a:custGeom>
          <a:solidFill>
            <a:srgbClr val="dddddd"/>
          </a:solidFill>
          <a:ln w="10800">
            <a:solidFill>
              <a:srgbClr val="999999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"/>
          <p:cNvSpPr/>
          <p:nvPr/>
        </p:nvSpPr>
        <p:spPr>
          <a:xfrm>
            <a:off x="1403280" y="4388760"/>
            <a:ext cx="8676360" cy="1280520"/>
          </a:xfrm>
          <a:custGeom>
            <a:avLst/>
            <a:gdLst/>
            <a:ahLst/>
            <a:rect l="0" t="0" r="r" b="b"/>
            <a:pathLst>
              <a:path w="24101" h="3557">
                <a:moveTo>
                  <a:pt x="0" y="3557"/>
                </a:moveTo>
                <a:lnTo>
                  <a:pt x="24100" y="3557"/>
                </a:lnTo>
                <a:lnTo>
                  <a:pt x="24101" y="0"/>
                </a:lnTo>
                <a:lnTo>
                  <a:pt x="0" y="3557"/>
                </a:lnTo>
                <a:close/>
              </a:path>
            </a:pathLst>
          </a:cu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/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 rot="21111000">
            <a:off x="91080" y="74124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dt" idx="10"/>
          </p:nvPr>
        </p:nvSpPr>
        <p:spPr>
          <a:xfrm>
            <a:off x="7019640" y="4913640"/>
            <a:ext cx="288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11"/>
          </p:nvPr>
        </p:nvSpPr>
        <p:spPr>
          <a:xfrm>
            <a:off x="5579640" y="5129640"/>
            <a:ext cx="432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12"/>
          </p:nvPr>
        </p:nvSpPr>
        <p:spPr>
          <a:xfrm>
            <a:off x="7379640" y="4589640"/>
            <a:ext cx="2520000" cy="39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2600" strike="noStrike" u="none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fld id="{9FC4B081-1A6D-4749-B790-D40403722645}" type="slidenum">
              <a:rPr b="0" lang="ru-RU" sz="2600" strike="noStrike" u="none">
                <a:solidFill>
                  <a:srgbClr val="000000"/>
                </a:solidFill>
                <a:uFillTx/>
                <a:latin typeface="Arial"/>
              </a:rPr>
              <a:t>&lt;номер&gt;</a:t>
            </a:fld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"/>
          <p:cNvSpPr/>
          <p:nvPr/>
        </p:nvSpPr>
        <p:spPr>
          <a:xfrm rot="20952000">
            <a:off x="224280" y="1917000"/>
            <a:ext cx="9402120" cy="2594160"/>
          </a:xfrm>
          <a:prstGeom prst="roundRect">
            <a:avLst>
              <a:gd name="adj" fmla="val 6298"/>
            </a:avLst>
          </a:prstGeom>
          <a:solidFill>
            <a:srgbClr val="b2b2b2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273960" y="2759400"/>
            <a:ext cx="640080" cy="12258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ru-RU" sz="8000" strike="noStrike" u="none">
                <a:solidFill>
                  <a:srgbClr val="000000"/>
                </a:solidFill>
                <a:uFillTx/>
                <a:latin typeface="Arial"/>
              </a:rPr>
              <a:t>“</a:t>
            </a:r>
            <a:endParaRPr b="0" lang="ru-RU" sz="8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9215640" y="3517560"/>
            <a:ext cx="640080" cy="12258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ru-RU" sz="8000" strike="noStrike" u="none">
                <a:solidFill>
                  <a:srgbClr val="000000"/>
                </a:solidFill>
                <a:uFillTx/>
                <a:latin typeface="Arial"/>
              </a:rPr>
              <a:t>”</a:t>
            </a:r>
            <a:endParaRPr b="0" lang="ru-RU" sz="8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4800" y="2648880"/>
            <a:ext cx="88700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just">
              <a:spcAft>
                <a:spcPts val="105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1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Aft>
                <a:spcPts val="6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 rot="21114000">
            <a:off x="446040" y="2255040"/>
            <a:ext cx="9002520" cy="16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ru-RU" sz="5600" strike="noStrike" u="none">
                <a:solidFill>
                  <a:srgbClr val="000000"/>
                </a:solidFill>
                <a:uFillTx/>
                <a:latin typeface="Arial"/>
              </a:rPr>
              <a:t>Презентация к модулю 4</a:t>
            </a:r>
            <a:br>
              <a:rPr sz="5600"/>
            </a:br>
            <a:endParaRPr b="1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 rot="21585000">
            <a:off x="3689280" y="3832920"/>
            <a:ext cx="6206400" cy="182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/>
            <a:fld id="{CF45648F-AA23-47FD-BFFE-B874C97B2120}" type="author">
              <a:rPr b="0" lang="ru-RU" sz="2200" strike="noStrike" u="none">
                <a:solidFill>
                  <a:srgbClr val="000000"/>
                </a:solidFill>
                <a:uFillTx/>
                <a:latin typeface="Arial"/>
              </a:rPr>
              <a:t> </a:t>
            </a:fld>
            <a:r>
              <a:rPr b="0" lang="ru-RU" sz="2200" strike="noStrike" u="none">
                <a:solidFill>
                  <a:srgbClr val="000000"/>
                </a:solidFill>
                <a:uFillTx/>
                <a:latin typeface="Arial"/>
              </a:rPr>
              <a:t>Зотеев Алексей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/>
            <a:r>
              <a:rPr b="0" lang="ru-RU" sz="2200" strike="noStrike" u="none">
                <a:solidFill>
                  <a:srgbClr val="000000"/>
                </a:solidFill>
                <a:uFillTx/>
                <a:latin typeface="Arial"/>
              </a:rPr>
              <a:t>ИСП-21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/>
            <a:r>
              <a:rPr b="0" lang="ru-RU" sz="2200" strike="noStrike" u="none">
                <a:solidFill>
                  <a:srgbClr val="000000"/>
                </a:solidFill>
                <a:uFillTx/>
                <a:latin typeface="Arial"/>
              </a:rPr>
              <a:t>г. Долгопрудный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/>
            <a:r>
              <a:rPr b="0" lang="ru-RU" sz="2200" strike="noStrike" u="none">
                <a:solidFill>
                  <a:srgbClr val="000000"/>
                </a:solidFill>
                <a:uFillTx/>
                <a:latin typeface="Arial"/>
              </a:rPr>
              <a:t>«Подготовка к чемпионату»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9251640" y="14076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7" dur="2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Алгоритм сравнения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586680" y="1100880"/>
            <a:ext cx="6137280" cy="147672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111" name=""/>
          <p:cNvSpPr txBox="1"/>
          <p:nvPr/>
        </p:nvSpPr>
        <p:spPr>
          <a:xfrm>
            <a:off x="100080" y="1852560"/>
            <a:ext cx="3710160" cy="2318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Формула вычисляет косинус угла между двумя векторами A и B, что является мерой их сходства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Чем ближе значение к 1, тем более схожи векторы 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2FE5F7-C733-49AA-A6BA-B309EA95DB84}" type="slidenum">
              <a:t>10</a:t>
            </a:fld>
          </a:p>
        </p:txBody>
      </p:sp>
    </p:spTree>
  </p:cSld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70" dur="20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"/>
          <p:cNvSpPr/>
          <p:nvPr/>
        </p:nvSpPr>
        <p:spPr>
          <a:xfrm>
            <a:off x="3009960" y="3267000"/>
            <a:ext cx="2495520" cy="466920"/>
          </a:xfrm>
          <a:prstGeom prst="rect">
            <a:avLst/>
          </a:prstGeom>
          <a:solidFill>
            <a:srgbClr val="b4c7dc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1324080" y="2400480"/>
            <a:ext cx="2391120" cy="466920"/>
          </a:xfrm>
          <a:prstGeom prst="rect">
            <a:avLst/>
          </a:prstGeom>
          <a:solidFill>
            <a:srgbClr val="b4c7dc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314280" y="1596960"/>
            <a:ext cx="2847960" cy="466920"/>
          </a:xfrm>
          <a:prstGeom prst="rect">
            <a:avLst/>
          </a:prstGeom>
          <a:solidFill>
            <a:srgbClr val="b4c7dc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Описание работы API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5919840" y="723600"/>
            <a:ext cx="4066920" cy="112356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118" name=""/>
          <p:cNvSpPr txBox="1"/>
          <p:nvPr/>
        </p:nvSpPr>
        <p:spPr>
          <a:xfrm>
            <a:off x="1704960" y="2409840"/>
            <a:ext cx="1739520" cy="430200"/>
          </a:xfrm>
          <a:prstGeom prst="rect">
            <a:avLst/>
          </a:prstGeom>
          <a:noFill/>
          <a:ln w="10800">
            <a:noFill/>
          </a:ln>
        </p:spPr>
        <p:txBody>
          <a:bodyPr wrap="none" lIns="90000" rIns="90000" tIns="45000" bIns="45000" anchor="t">
            <a:noAutofit/>
          </a:bodyPr>
          <a:p>
            <a:pPr algn="ctr"/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get_photo()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2495880" y="3267000"/>
            <a:ext cx="3533760" cy="411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face_recognition()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248040" y="1596960"/>
            <a:ext cx="2914200" cy="430200"/>
          </a:xfrm>
          <a:prstGeom prst="rect">
            <a:avLst/>
          </a:prstGeom>
          <a:noFill/>
          <a:ln w="10800">
            <a:noFill/>
          </a:ln>
        </p:spPr>
        <p:txBody>
          <a:bodyPr wrap="none" lIns="90000" rIns="90000" tIns="45000" bIns="45000" anchor="t">
            <a:noAutofit/>
          </a:bodyPr>
          <a:p>
            <a:pPr algn="ctr"/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Путь к фотографии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2600640" y="2027160"/>
            <a:ext cx="237960" cy="382680"/>
          </a:xfrm>
          <a:prstGeom prst="downArrow">
            <a:avLst>
              <a:gd name="adj1" fmla="val 50000"/>
              <a:gd name="adj2" fmla="val 40204"/>
            </a:avLst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3206520" y="2884320"/>
            <a:ext cx="237960" cy="382680"/>
          </a:xfrm>
          <a:prstGeom prst="downArrow">
            <a:avLst>
              <a:gd name="adj1" fmla="val 50000"/>
              <a:gd name="adj2" fmla="val 40204"/>
            </a:avLst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6077160" y="1952280"/>
            <a:ext cx="3476520" cy="24692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Максимальное сходство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Имя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Путь к исходному изображению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Путь к выходному изображению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372200" y="3809880"/>
            <a:ext cx="1704960" cy="44784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DC9B4DF-BCF0-4B66-ACAD-8156F82D4EFD}" type="slidenum">
              <a:t>11</a:t>
            </a:fld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77" dur="20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Демонстрация API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791000" y="1288080"/>
            <a:ext cx="6057720" cy="3407400"/>
          </a:xfrm>
          <a:prstGeom prst="rect">
            <a:avLst/>
          </a:prstGeom>
          <a:noFill/>
          <a:ln w="36000">
            <a:solidFill>
              <a:srgbClr val="b4c7dc"/>
            </a:solidFill>
            <a:round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A91F4F-D5DA-42B3-8204-C2ADB1BE3595}" type="slidenum">
              <a:t>12</a:t>
            </a:fld>
          </a:p>
        </p:txBody>
      </p:sp>
    </p:spTree>
  </p:cSld>
  <p:timing>
    <p:tnLst>
      <p:par>
        <p:cTn id="78" dur="indefinite" restart="never" nodeType="tmRoot">
          <p:childTnLst>
            <p:seq>
              <p:cTn id="79" dur="indefinite" nodeType="mainSeq"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84" dur="20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Тест кейс 1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205560" y="3362040"/>
            <a:ext cx="3195000" cy="195372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6167880" y="1847520"/>
            <a:ext cx="3766680" cy="238464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2643840" y="1227600"/>
            <a:ext cx="3348000" cy="200664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BAE9C6-8CAA-4F6A-9A09-90308B89059A}" type="slidenum">
              <a:t>13</a:t>
            </a:fld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91" dur="20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Тест кейс 2-3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470280" y="914040"/>
            <a:ext cx="3035520" cy="168624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247680" y="3455280"/>
            <a:ext cx="3007800" cy="185004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962280" y="1453320"/>
            <a:ext cx="3485880" cy="193644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4848120" y="2695320"/>
            <a:ext cx="3114720" cy="173052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C2CAAE-0AD9-4258-9450-F4BD31D12153}" type="slidenum">
              <a:t>14</a:t>
            </a:fld>
          </a:p>
        </p:txBody>
      </p:sp>
    </p:spTree>
  </p:cSld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98" dur="20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Тест кейс 4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67000" y="2162160"/>
            <a:ext cx="3919680" cy="221652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4996080" y="1114200"/>
            <a:ext cx="3919680" cy="221652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C30604-F1DC-44FC-A839-81F91A622BA7}" type="slidenum">
              <a:t>15</a:t>
            </a:fld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05" dur="20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Тест кейс 5-6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042920" y="1399680"/>
            <a:ext cx="3195720" cy="180684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81160" y="3257280"/>
            <a:ext cx="3405240" cy="192564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6215400" y="764640"/>
            <a:ext cx="3414600" cy="193068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4538520" y="2838240"/>
            <a:ext cx="3243240" cy="183384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B1B14B8-665C-40B9-910C-F0E8F2E8CB6A}" type="slidenum">
              <a:t>16</a:t>
            </a:fld>
          </a:p>
        </p:txBody>
      </p:sp>
    </p:spTree>
  </p:cSld>
  <p:timing>
    <p:tnLst>
      <p:par>
        <p:cTn id="106" dur="indefinite" restart="never" nodeType="tmRoot">
          <p:childTnLst>
            <p:seq>
              <p:cTn id="107" dur="indefinite" nodeType="mainSeq"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12" dur="20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6099480" y="618840"/>
            <a:ext cx="3773520" cy="213372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Тест кейс 7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285840" y="1609920"/>
            <a:ext cx="3028680" cy="198360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3729240" y="2828520"/>
            <a:ext cx="3938400" cy="189540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DAB7E3-CAEE-489B-9011-C2DB64880133}" type="slidenum">
              <a:t>17</a:t>
            </a:fld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19" dur="20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Выводы по тест кейсам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 rot="21099000">
            <a:off x="6863040" y="1075680"/>
            <a:ext cx="2471760" cy="356904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157" name=""/>
          <p:cNvSpPr txBox="1"/>
          <p:nvPr/>
        </p:nvSpPr>
        <p:spPr>
          <a:xfrm>
            <a:off x="187920" y="1574280"/>
            <a:ext cx="6429240" cy="38286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Большинство тестов пройдено успешно, модель умеет находить лица и распознавать людей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158466"/>
                </a:solidFill>
                <a:uFillTx/>
                <a:latin typeface="Arial"/>
              </a:rPr>
              <a:t>Возможные ошибки:</a:t>
            </a: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Нет лица или их слишком много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Невозможно извлечь эмбеддинг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Человек не зарегистрирован в базе данных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E9DAB0-8A2A-4057-BE53-FB3A718A5EAE}" type="slidenum">
              <a:t>18</a:t>
            </a:fld>
          </a:p>
        </p:txBody>
      </p:sp>
    </p:spTree>
  </p:cSld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26" dur="20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Выступление участника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 rot="21099000">
            <a:off x="6863040" y="1075680"/>
            <a:ext cx="2471760" cy="356904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161" name=""/>
          <p:cNvSpPr txBox="1"/>
          <p:nvPr/>
        </p:nvSpPr>
        <p:spPr>
          <a:xfrm>
            <a:off x="187920" y="2086200"/>
            <a:ext cx="6429240" cy="16527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Для защиты своей работы, я подготовил презентацию, которая полностью охватывает проделанную мной работу, и показывает ключевые моменты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B5B477-8C31-434D-8AC6-3BBAA8F69D9C}" type="slidenum">
              <a:t>19</a:t>
            </a:fld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33" dur="20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Используемые библиотеки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151200" y="1665720"/>
            <a:ext cx="494928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just">
              <a:spcAft>
                <a:spcPts val="85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CV2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 algn="just">
              <a:spcAft>
                <a:spcPts val="85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Matplotlib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 algn="just">
              <a:spcAft>
                <a:spcPts val="85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Ultralytics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 algn="just">
              <a:spcAft>
                <a:spcPts val="85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Pillow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 algn="just">
              <a:spcAft>
                <a:spcPts val="856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И некоторые другие...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6000480" y="1189440"/>
            <a:ext cx="3323880" cy="732960"/>
          </a:xfrm>
          <a:prstGeom prst="rect">
            <a:avLst/>
          </a:prstGeom>
          <a:noFill/>
          <a:ln w="10800"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7667280" y="1922760"/>
            <a:ext cx="1609200" cy="1599840"/>
          </a:xfrm>
          <a:prstGeom prst="rect">
            <a:avLst/>
          </a:prstGeom>
          <a:noFill/>
          <a:ln w="1080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6048000" y="1922760"/>
            <a:ext cx="1618920" cy="1599840"/>
          </a:xfrm>
          <a:prstGeom prst="rect">
            <a:avLst/>
          </a:prstGeom>
          <a:noFill/>
          <a:ln w="10800"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6048000" y="3522960"/>
            <a:ext cx="3228480" cy="61884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54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980DAC-1391-40DD-BD0C-E1BDD22378CD}" type="slidenum">
              <a:t>2</a:t>
            </a:fld>
          </a:p>
        </p:txBody>
      </p:sp>
    </p:spTree>
  </p:cSld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4" dur="2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Рефлексия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785880" y="1702440"/>
            <a:ext cx="4607640" cy="30405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Доработать подзагрузку новых фотографий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Реализовать распознавание нескольких людей на фотографии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Реализовать real-time распознавание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 rot="21091800">
            <a:off x="6171120" y="1279800"/>
            <a:ext cx="3374280" cy="337428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780B08D-975C-4C5B-892C-9359609758AC}" type="slidenum">
              <a:t>20</a:t>
            </a:fld>
          </a:p>
        </p:txBody>
      </p:sp>
    </p:spTree>
  </p:cSld>
  <p:timing>
    <p:tnLst>
      <p:par>
        <p:cTn id="134" dur="indefinite" restart="never" nodeType="tmRoot">
          <p:childTnLst>
            <p:seq>
              <p:cTn id="135" dur="indefinite" nodeType="mainSeq"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40" dur="20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Анализ данных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378760" y="2823480"/>
            <a:ext cx="2291400" cy="181368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5363280" y="953640"/>
            <a:ext cx="2209320" cy="173592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7728120" y="877320"/>
            <a:ext cx="1899000" cy="184032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60" name="" descr=""/>
          <p:cNvPicPr/>
          <p:nvPr/>
        </p:nvPicPr>
        <p:blipFill>
          <a:blip r:embed="rId4"/>
          <a:stretch/>
        </p:blipFill>
        <p:spPr>
          <a:xfrm>
            <a:off x="7728120" y="2717640"/>
            <a:ext cx="1938960" cy="182988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61" name=""/>
          <p:cNvSpPr txBox="1"/>
          <p:nvPr/>
        </p:nvSpPr>
        <p:spPr>
          <a:xfrm>
            <a:off x="509760" y="1863360"/>
            <a:ext cx="4729320" cy="28292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Анализ распределения кол-ва лиц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Анализ распределения размеров фото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Анализ распределения процентов площади bb’s от изображения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9D3DB5-426B-40D4-9022-FE70DBF41A17}" type="slidenum">
              <a:t>3</a:t>
            </a:fld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1" dur="20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Анализ данных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551520" y="1537200"/>
            <a:ext cx="4478400" cy="309708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Удаление папок с кол-вом фотографий меньше 3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Вывод топ 5 человек с максимальным количеством фотографий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Разделение датасета на тренировочный, тестовый, и валидационный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029920" y="1295640"/>
            <a:ext cx="4777200" cy="311436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918599-E9A4-47E9-85E2-9B55273652CA}" type="slidenum">
              <a:t>4</a:t>
            </a:fld>
          </a:p>
        </p:txBody>
      </p:sp>
    </p:spTree>
  </p:cSld>
  <p:timing>
    <p:tnLst>
      <p:par>
        <p:cTn id="22" dur="indefinite" restart="never" nodeType="tmRoot">
          <p:childTnLst>
            <p:seq>
              <p:cTn id="23" dur="indefinite" nodeType="mainSeq"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8" dur="20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Алгоритм нейронной сети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655200" y="1571400"/>
            <a:ext cx="1959840" cy="1087200"/>
          </a:xfrm>
          <a:prstGeom prst="rect">
            <a:avLst/>
          </a:prstGeom>
          <a:noFill/>
          <a:ln w="108000">
            <a:solidFill>
              <a:srgbClr val="00a933"/>
            </a:solidFill>
            <a:round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4549680" y="900000"/>
            <a:ext cx="1580760" cy="158076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7611480" y="465840"/>
            <a:ext cx="1447200" cy="144720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71" name=""/>
          <p:cNvSpPr txBox="1"/>
          <p:nvPr/>
        </p:nvSpPr>
        <p:spPr>
          <a:xfrm>
            <a:off x="561960" y="3061800"/>
            <a:ext cx="2190600" cy="2129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Быстрая и довольно точная модель для детекции объектов 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3667320" y="2595600"/>
            <a:ext cx="3123720" cy="14497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Семейство оптимизированных моделей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7134120" y="1881000"/>
            <a:ext cx="2857680" cy="22719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Популярная модель для задач классификации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E6AF11-A7C3-4D88-A55B-505E32711601}" type="slidenum">
              <a:t>5</a:t>
            </a:fld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35" dur="20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Алгоритм нейронной сети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5400720" y="823320"/>
            <a:ext cx="3400560" cy="369468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77" name=""/>
          <p:cNvSpPr txBox="1"/>
          <p:nvPr/>
        </p:nvSpPr>
        <p:spPr>
          <a:xfrm>
            <a:off x="609480" y="1743120"/>
            <a:ext cx="3219480" cy="2129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trike="noStrike" u="none">
                <a:solidFill>
                  <a:srgbClr val="158466"/>
                </a:solidFill>
                <a:uFillTx/>
                <a:latin typeface="Arial"/>
              </a:rPr>
              <a:t>FaceNet-512</a:t>
            </a: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, наиболее мощная модель, оптимизированная для извлечения эмбеддингов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394F373-1FD4-450D-8DAD-EEEA4E4005C7}" type="slidenum">
              <a:t>6</a:t>
            </a:fld>
          </a:p>
        </p:txBody>
      </p:sp>
    </p:spTree>
  </p:cSld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42" dur="20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Обучение нейронной сети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416520" y="1504800"/>
            <a:ext cx="4572720" cy="306324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153760" y="1009440"/>
            <a:ext cx="4781520" cy="314892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82" name=""/>
          <p:cNvSpPr txBox="1"/>
          <p:nvPr/>
        </p:nvSpPr>
        <p:spPr>
          <a:xfrm>
            <a:off x="743040" y="4724280"/>
            <a:ext cx="2379600" cy="430200"/>
          </a:xfrm>
          <a:prstGeom prst="rect">
            <a:avLst/>
          </a:prstGeom>
          <a:noFill/>
          <a:ln w="10800">
            <a:noFill/>
          </a:ln>
        </p:spPr>
        <p:txBody>
          <a:bodyPr wrap="none" lIns="90000" rIns="90000" tIns="45000" bIns="45000" anchor="t">
            <a:noAutofit/>
          </a:bodyPr>
          <a:p>
            <a:pPr algn="ctr"/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2 эпохи yolov8n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5582520" y="4223880"/>
            <a:ext cx="2780280" cy="4298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20 эпох yolov8m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44E7B1-81FD-4A9B-A7B3-BEF61AE4F2CA}" type="slidenum">
              <a:t>7</a:t>
            </a:fld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49" dur="20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Тест детекции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830880" y="1453320"/>
            <a:ext cx="3588480" cy="358848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5333040" y="819360"/>
            <a:ext cx="3473280" cy="347328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21B36F-025E-4F56-8E51-6E9AFFD847EA}" type="slidenum">
              <a:t>8</a:t>
            </a:fld>
          </a:p>
        </p:txBody>
      </p:sp>
    </p:spTree>
  </p:cSld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56" dur="20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 rot="21111000">
            <a:off x="124920" y="-133560"/>
            <a:ext cx="9001800" cy="9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ru-RU" sz="3600" strike="noStrike" u="none">
                <a:solidFill>
                  <a:srgbClr val="000000"/>
                </a:solidFill>
                <a:uFillTx/>
                <a:latin typeface="Arial"/>
              </a:rPr>
              <a:t>Извлечение эмбеддингов</a:t>
            </a:r>
            <a:endParaRPr b="1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9252000" y="141120"/>
            <a:ext cx="538560" cy="538560"/>
          </a:xfrm>
          <a:prstGeom prst="ellipse">
            <a:avLst/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61960" y="1695600"/>
            <a:ext cx="2381040" cy="238104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3909960" y="1714680"/>
            <a:ext cx="1533240" cy="1885680"/>
          </a:xfrm>
          <a:prstGeom prst="rect">
            <a:avLst/>
          </a:prstGeom>
          <a:noFill/>
          <a:ln w="108000"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6411600" y="1722600"/>
            <a:ext cx="1533240" cy="188568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93" name=""/>
          <p:cNvSpPr/>
          <p:nvPr/>
        </p:nvSpPr>
        <p:spPr>
          <a:xfrm>
            <a:off x="5586480" y="2524320"/>
            <a:ext cx="657000" cy="371520"/>
          </a:xfrm>
          <a:prstGeom prst="rightArrow">
            <a:avLst>
              <a:gd name="adj1" fmla="val 50000"/>
              <a:gd name="adj2" fmla="val 44210"/>
            </a:avLst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3072240" y="2534040"/>
            <a:ext cx="657000" cy="371520"/>
          </a:xfrm>
          <a:prstGeom prst="rightArrow">
            <a:avLst>
              <a:gd name="adj1" fmla="val 50000"/>
              <a:gd name="adj2" fmla="val 44210"/>
            </a:avLst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95" name=""/>
          <p:cNvCxnSpPr>
            <a:stCxn id="92" idx="-1"/>
            <a:endCxn id="92" idx="-1"/>
          </p:cNvCxnSpPr>
          <p:nvPr/>
        </p:nvCxnSpPr>
        <p:spPr>
          <a:xfrm>
            <a:off x="7178040" y="1722600"/>
            <a:ext cx="360" cy="36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96" name=""/>
          <p:cNvCxnSpPr>
            <a:stCxn id="92" idx="-1"/>
            <a:endCxn id="92" idx="-1"/>
          </p:cNvCxnSpPr>
          <p:nvPr/>
        </p:nvCxnSpPr>
        <p:spPr>
          <a:xfrm>
            <a:off x="7178040" y="1722600"/>
            <a:ext cx="360" cy="36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97" name=""/>
          <p:cNvCxnSpPr/>
          <p:nvPr/>
        </p:nvCxnSpPr>
        <p:spPr>
          <a:xfrm flipH="1" flipV="1">
            <a:off x="6690960" y="2469960"/>
            <a:ext cx="346680" cy="63216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98" name=""/>
          <p:cNvCxnSpPr/>
          <p:nvPr/>
        </p:nvCxnSpPr>
        <p:spPr>
          <a:xfrm>
            <a:off x="6690960" y="2469960"/>
            <a:ext cx="721080" cy="72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99" name=""/>
          <p:cNvCxnSpPr>
            <a:endCxn id="98" idx="1"/>
          </p:cNvCxnSpPr>
          <p:nvPr/>
        </p:nvCxnSpPr>
        <p:spPr>
          <a:xfrm flipV="1">
            <a:off x="7034040" y="2470320"/>
            <a:ext cx="378000" cy="62460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100" name=""/>
          <p:cNvCxnSpPr>
            <a:stCxn id="92" idx="-1"/>
            <a:endCxn id="92" idx="-1"/>
          </p:cNvCxnSpPr>
          <p:nvPr/>
        </p:nvCxnSpPr>
        <p:spPr>
          <a:xfrm>
            <a:off x="7178040" y="1722600"/>
            <a:ext cx="360" cy="36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101" name=""/>
          <p:cNvCxnSpPr/>
          <p:nvPr/>
        </p:nvCxnSpPr>
        <p:spPr>
          <a:xfrm>
            <a:off x="6550200" y="2303280"/>
            <a:ext cx="251640" cy="68544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102" name=""/>
          <p:cNvCxnSpPr/>
          <p:nvPr/>
        </p:nvCxnSpPr>
        <p:spPr>
          <a:xfrm flipH="1">
            <a:off x="7283880" y="2373840"/>
            <a:ext cx="298800" cy="66636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103" name=""/>
          <p:cNvCxnSpPr/>
          <p:nvPr/>
        </p:nvCxnSpPr>
        <p:spPr>
          <a:xfrm>
            <a:off x="6671160" y="3056400"/>
            <a:ext cx="721080" cy="72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104" name=""/>
          <p:cNvCxnSpPr/>
          <p:nvPr/>
        </p:nvCxnSpPr>
        <p:spPr>
          <a:xfrm>
            <a:off x="6697800" y="2258280"/>
            <a:ext cx="721080" cy="72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cxnSp>
        <p:nvCxnSpPr>
          <p:cNvPr id="105" name=""/>
          <p:cNvCxnSpPr>
            <a:stCxn id="92" idx="-1"/>
            <a:endCxn id="92" idx="-1"/>
          </p:cNvCxnSpPr>
          <p:nvPr/>
        </p:nvCxnSpPr>
        <p:spPr>
          <a:xfrm>
            <a:off x="7178040" y="1722600"/>
            <a:ext cx="360" cy="360"/>
          </a:xfrm>
          <a:prstGeom prst="straightConnector1">
            <a:avLst/>
          </a:prstGeom>
          <a:ln w="10800">
            <a:solidFill>
              <a:srgbClr val="3465a4"/>
            </a:solidFill>
            <a:round/>
          </a:ln>
        </p:spPr>
      </p:cxnSp>
      <p:pic>
        <p:nvPicPr>
          <p:cNvPr id="106" name="" descr=""/>
          <p:cNvPicPr/>
          <p:nvPr/>
        </p:nvPicPr>
        <p:blipFill>
          <a:blip r:embed="rId4"/>
          <a:stretch/>
        </p:blipFill>
        <p:spPr>
          <a:xfrm>
            <a:off x="8714160" y="849240"/>
            <a:ext cx="1038600" cy="3124080"/>
          </a:xfrm>
          <a:prstGeom prst="rect">
            <a:avLst/>
          </a:prstGeom>
          <a:noFill/>
          <a:ln w="108000">
            <a:noFill/>
          </a:ln>
        </p:spPr>
      </p:pic>
      <p:sp>
        <p:nvSpPr>
          <p:cNvPr id="107" name=""/>
          <p:cNvSpPr/>
          <p:nvPr/>
        </p:nvSpPr>
        <p:spPr>
          <a:xfrm>
            <a:off x="8007840" y="2461320"/>
            <a:ext cx="657000" cy="371520"/>
          </a:xfrm>
          <a:prstGeom prst="rightArrow">
            <a:avLst>
              <a:gd name="adj1" fmla="val 50000"/>
              <a:gd name="adj2" fmla="val 44210"/>
            </a:avLst>
          </a:prstGeom>
          <a:solidFill>
            <a:srgbClr val="111111"/>
          </a:solidFill>
          <a:ln w="1080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1AF651-A429-4E66-8AB5-9BA401DF7979}" type="slidenum">
              <a:t>9</a:t>
            </a:fld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63" dur="20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Application>LibreOffice/24.8.4.2$Windows_X86_64 LibreOffice_project/bb3cfa12c7b1bf994ecc5649a80400d06cd71002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2025-01-27T04:09:05Z</dcterms:created>
  <dc:creator/>
  <dc:description/>
  <dc:language>ru-RU</dc:language>
  <cp:lastModifiedBy/>
  <dcterms:modified xsi:type="dcterms:W3CDTF">2025-01-27T11:54:33Z</dcterms:modified>
  <cp:revision>12</cp:revision>
  <dc:subject/>
  <dc:title>Progress</dc:title>
</cp:coreProperties>
</file>